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0" r:id="rId1"/>
  </p:sldMasterIdLst>
  <p:notesMasterIdLst>
    <p:notesMasterId r:id="rId47"/>
  </p:notesMasterIdLst>
  <p:sldIdLst>
    <p:sldId id="304" r:id="rId2"/>
    <p:sldId id="313" r:id="rId3"/>
    <p:sldId id="305" r:id="rId4"/>
    <p:sldId id="307" r:id="rId5"/>
    <p:sldId id="310" r:id="rId6"/>
    <p:sldId id="339" r:id="rId7"/>
    <p:sldId id="306" r:id="rId8"/>
    <p:sldId id="350" r:id="rId9"/>
    <p:sldId id="314" r:id="rId10"/>
    <p:sldId id="353" r:id="rId11"/>
    <p:sldId id="316" r:id="rId12"/>
    <p:sldId id="354" r:id="rId13"/>
    <p:sldId id="356" r:id="rId14"/>
    <p:sldId id="357" r:id="rId15"/>
    <p:sldId id="358" r:id="rId16"/>
    <p:sldId id="317" r:id="rId17"/>
    <p:sldId id="398" r:id="rId18"/>
    <p:sldId id="401" r:id="rId19"/>
    <p:sldId id="399" r:id="rId20"/>
    <p:sldId id="402" r:id="rId21"/>
    <p:sldId id="400" r:id="rId22"/>
    <p:sldId id="362" r:id="rId23"/>
    <p:sldId id="363" r:id="rId24"/>
    <p:sldId id="364" r:id="rId25"/>
    <p:sldId id="365" r:id="rId26"/>
    <p:sldId id="366" r:id="rId27"/>
    <p:sldId id="394" r:id="rId28"/>
    <p:sldId id="393" r:id="rId29"/>
    <p:sldId id="383" r:id="rId30"/>
    <p:sldId id="403" r:id="rId31"/>
    <p:sldId id="404" r:id="rId32"/>
    <p:sldId id="349" r:id="rId33"/>
    <p:sldId id="345" r:id="rId34"/>
    <p:sldId id="343" r:id="rId35"/>
    <p:sldId id="346" r:id="rId36"/>
    <p:sldId id="347" r:id="rId37"/>
    <p:sldId id="410" r:id="rId38"/>
    <p:sldId id="372" r:id="rId39"/>
    <p:sldId id="406" r:id="rId40"/>
    <p:sldId id="375" r:id="rId41"/>
    <p:sldId id="408" r:id="rId42"/>
    <p:sldId id="373" r:id="rId43"/>
    <p:sldId id="380" r:id="rId44"/>
    <p:sldId id="389" r:id="rId45"/>
    <p:sldId id="37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78D37-F23B-478B-82A8-59DE0C37D608}" v="2" dt="2025-02-22T18:13:22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201" autoAdjust="0"/>
  </p:normalViewPr>
  <p:slideViewPr>
    <p:cSldViewPr snapToGrid="0">
      <p:cViewPr varScale="1">
        <p:scale>
          <a:sx n="57" d="100"/>
          <a:sy n="57" d="100"/>
        </p:scale>
        <p:origin x="21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5DFE4-5453-418F-9314-2C047C72F14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4C89-8811-4AC7-B47E-F4F43428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6DC3-91CE-4EC8-A79B-3F24FF2D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5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1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1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8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77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3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41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1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6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9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5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0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1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658AC-19FF-6D5A-5205-AC01A33A9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F1F36-502E-3905-9AA4-62D73ECBA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1BFC5-EBC1-044E-D24A-0F143E689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1C391-C126-EC06-8774-03A420189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1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7AED-EF93-195A-09B6-7486C5DC8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72B67-7406-0ED7-DFDF-32A63F04E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ED4BD-7606-E840-96C7-4B09F46CB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476B8-28AF-A4DE-13CA-6F81DFD34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7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4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49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7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3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3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6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7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4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AACB-F5BF-A6BB-C489-D701026EB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38B06-B8B9-1ACD-FBF4-B93D3AF21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03C1F-381B-901B-14AE-04611F234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155DE-8E1D-1899-0C33-C88F9BD0D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9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0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52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4C89-8811-4AC7-B47E-F4F43428C7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281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7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09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8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84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73576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D1FBCA-F05D-4778-B439-250BC5299BC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BEE22F-A410-4F22-A836-F2010C0D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lakens.blogspot.com/2014/12/observed-power-and-what-to-do-if-your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0578"/>
            <a:ext cx="12438345" cy="3206663"/>
          </a:xfrm>
        </p:spPr>
        <p:txBody>
          <a:bodyPr>
            <a:noAutofit/>
          </a:bodyPr>
          <a:lstStyle/>
          <a:p>
            <a:r>
              <a:rPr lang="en-US" sz="5400" dirty="0"/>
              <a:t>Empowering Your Research:</a:t>
            </a:r>
            <a:br>
              <a:rPr lang="en-US" sz="5400" dirty="0"/>
            </a:br>
            <a:r>
              <a:rPr lang="en-US" sz="5400" dirty="0"/>
              <a:t>A Hands-On Workshop on Statistical Power and Power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6520"/>
            <a:ext cx="11901028" cy="1656418"/>
          </a:xfrm>
        </p:spPr>
        <p:txBody>
          <a:bodyPr>
            <a:noAutofit/>
          </a:bodyPr>
          <a:lstStyle/>
          <a:p>
            <a:r>
              <a:rPr lang="en-US" sz="4800" dirty="0"/>
              <a:t>Brett Mercier</a:t>
            </a:r>
          </a:p>
          <a:p>
            <a:r>
              <a:rPr lang="en-US" sz="4800" dirty="0"/>
              <a:t>Mercier Research </a:t>
            </a:r>
          </a:p>
          <a:p>
            <a:r>
              <a:rPr lang="en-US" sz="4800" dirty="0"/>
              <a:t>brettgmercier.com</a:t>
            </a:r>
          </a:p>
        </p:txBody>
      </p:sp>
    </p:spTree>
    <p:extLst>
      <p:ext uri="{BB962C8B-B14F-4D97-AF65-F5344CB8AC3E}">
        <p14:creationId xmlns:p14="http://schemas.microsoft.com/office/powerpoint/2010/main" val="75074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50% chance of true effect, 80% power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17563" y="1600199"/>
          <a:ext cx="10870500" cy="338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8080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748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5%*50% = 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</a:t>
                      </a:r>
                    </a:p>
                    <a:p>
                      <a:pPr algn="ctr"/>
                      <a:r>
                        <a:rPr lang="en-US" sz="2800" dirty="0"/>
                        <a:t>80%*50% =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7BA60A-511D-45C4-9774-2E410A6BB879}"/>
              </a:ext>
            </a:extLst>
          </p:cNvPr>
          <p:cNvSpPr txBox="1"/>
          <p:nvPr/>
        </p:nvSpPr>
        <p:spPr>
          <a:xfrm>
            <a:off x="1385889" y="5143500"/>
            <a:ext cx="10392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2.5/42.5 = 6% of claimed findings are false positives, 94% true positives </a:t>
            </a:r>
          </a:p>
        </p:txBody>
      </p:sp>
    </p:spTree>
    <p:extLst>
      <p:ext uri="{BB962C8B-B14F-4D97-AF65-F5344CB8AC3E}">
        <p14:creationId xmlns:p14="http://schemas.microsoft.com/office/powerpoint/2010/main" val="303663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50% chance of true effect, 20% power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9333668"/>
              </p:ext>
            </p:extLst>
          </p:nvPr>
        </p:nvGraphicFramePr>
        <p:xfrm>
          <a:off x="817563" y="1600200"/>
          <a:ext cx="10870500" cy="516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5%*50% = 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</a:t>
                      </a:r>
                    </a:p>
                    <a:p>
                      <a:pPr algn="ctr"/>
                      <a:r>
                        <a:rPr lang="en-US" sz="2800" dirty="0"/>
                        <a:t>20%*50% =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Non-significant 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negative</a:t>
                      </a:r>
                    </a:p>
                    <a:p>
                      <a:pPr algn="ctr"/>
                      <a:r>
                        <a:rPr lang="en-US" sz="2800" dirty="0"/>
                        <a:t>95%*50% = 47.5%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80%*50% = 40%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1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50% chance of true effect, 20% power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8283416"/>
              </p:ext>
            </p:extLst>
          </p:nvPr>
        </p:nvGraphicFramePr>
        <p:xfrm>
          <a:off x="817563" y="1600200"/>
          <a:ext cx="10870500" cy="336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5%*50% = 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</a:t>
                      </a:r>
                    </a:p>
                    <a:p>
                      <a:pPr algn="ctr"/>
                      <a:r>
                        <a:rPr lang="en-US" sz="2800" dirty="0"/>
                        <a:t>20%*50% =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FD4616-5102-4B8E-8D51-FBB609E639B6}"/>
              </a:ext>
            </a:extLst>
          </p:cNvPr>
          <p:cNvSpPr txBox="1"/>
          <p:nvPr/>
        </p:nvSpPr>
        <p:spPr>
          <a:xfrm>
            <a:off x="1385889" y="5143500"/>
            <a:ext cx="10392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2.5/10 = 25% of claimed findings are false positives, 75% true positives </a:t>
            </a:r>
          </a:p>
        </p:txBody>
      </p:sp>
    </p:spTree>
    <p:extLst>
      <p:ext uri="{BB962C8B-B14F-4D97-AF65-F5344CB8AC3E}">
        <p14:creationId xmlns:p14="http://schemas.microsoft.com/office/powerpoint/2010/main" val="233828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20% chance of true effect, 20% power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9932958"/>
              </p:ext>
            </p:extLst>
          </p:nvPr>
        </p:nvGraphicFramePr>
        <p:xfrm>
          <a:off x="817563" y="1600200"/>
          <a:ext cx="10870500" cy="516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  <a:p>
                      <a:pPr algn="ctr"/>
                      <a:r>
                        <a:rPr lang="en-US" sz="28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  <a:p>
                      <a:pPr algn="ctr"/>
                      <a:r>
                        <a:rPr lang="en-US" sz="28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5%*80% = 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</a:t>
                      </a:r>
                    </a:p>
                    <a:p>
                      <a:pPr algn="ctr"/>
                      <a:r>
                        <a:rPr lang="en-US" sz="2800" dirty="0"/>
                        <a:t>20%*20% =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Non-significant 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negative</a:t>
                      </a:r>
                    </a:p>
                    <a:p>
                      <a:pPr algn="ctr"/>
                      <a:r>
                        <a:rPr lang="en-US" sz="2800" dirty="0"/>
                        <a:t>95%*80% = 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80%*20% = 16%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9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20% chance of true effect, 20% power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6323019"/>
              </p:ext>
            </p:extLst>
          </p:nvPr>
        </p:nvGraphicFramePr>
        <p:xfrm>
          <a:off x="817563" y="1600200"/>
          <a:ext cx="10870500" cy="336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  <a:p>
                      <a:pPr algn="ctr"/>
                      <a:r>
                        <a:rPr lang="en-US" sz="28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  <a:p>
                      <a:pPr algn="ctr"/>
                      <a:r>
                        <a:rPr lang="en-US" sz="28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5%*80% = 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</a:t>
                      </a:r>
                    </a:p>
                    <a:p>
                      <a:pPr algn="ctr"/>
                      <a:r>
                        <a:rPr lang="en-US" sz="2800" dirty="0"/>
                        <a:t>20%*20% =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60861AE-27AC-4605-8D16-6222A6A34B28}"/>
              </a:ext>
            </a:extLst>
          </p:cNvPr>
          <p:cNvSpPr/>
          <p:nvPr/>
        </p:nvSpPr>
        <p:spPr>
          <a:xfrm>
            <a:off x="933450" y="5345853"/>
            <a:ext cx="10339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4/8 = 50% of claimed findings are false positives, 50% true positives </a:t>
            </a:r>
          </a:p>
        </p:txBody>
      </p:sp>
    </p:spTree>
    <p:extLst>
      <p:ext uri="{BB962C8B-B14F-4D97-AF65-F5344CB8AC3E}">
        <p14:creationId xmlns:p14="http://schemas.microsoft.com/office/powerpoint/2010/main" val="204443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5491-C5EC-4B56-B91B-A4FD8AB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Shiny app to calculate PPV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9673-7E06-4E26-BEF9-1212872DEF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http://shinyapps.org/apps/PPV/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8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6815-BDC4-49C3-B3E3-BADC08AA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Power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1DA7-DEB1-4C10-AB71-B137332420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statistical power</a:t>
            </a:r>
          </a:p>
          <a:p>
            <a:pPr lvl="1"/>
            <a:r>
              <a:rPr lang="en-US" dirty="0"/>
              <a:t>Increases the chance of missing a true effect (type 2 error)</a:t>
            </a:r>
          </a:p>
          <a:p>
            <a:pPr lvl="1"/>
            <a:r>
              <a:rPr lang="en-US" sz="2400" dirty="0"/>
              <a:t>Increases the chance of a false positive (type 1 error)</a:t>
            </a:r>
          </a:p>
          <a:p>
            <a:pPr lvl="1"/>
            <a:r>
              <a:rPr lang="en-US" sz="2400" dirty="0"/>
              <a:t>Leads to inflated effect sizes in published research</a:t>
            </a:r>
          </a:p>
          <a:p>
            <a:pPr lvl="2"/>
            <a:r>
              <a:rPr lang="en-US" sz="2400" dirty="0"/>
              <a:t>When power is low, only large effects reach significance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FCAA-A60C-1F3C-9DB9-D64F1D2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True Effect: d = 0.3, n = 60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BAD42-2256-E9AD-8EAA-00439A57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67" y="1722252"/>
            <a:ext cx="7870555" cy="49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6E30A-C2F4-33EF-1754-F75F831C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E980-93F1-2E57-38A9-BD98F802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True Effect: d = 0.3, n = 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90B3E-6129-1686-D361-C87D0776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12" y="1554555"/>
            <a:ext cx="8906864" cy="53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C48F-E040-9BFD-94A9-C91B7FE8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True Effect: d = 0.3, n = 200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68DD3-504D-F916-8FBE-7C707C51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07" y="1808588"/>
            <a:ext cx="7732080" cy="4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04AC-2317-49B2-9944-46D5CBD6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B9B4-F985-4DD2-87C8-343BFB58FE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  <a:p>
            <a:pPr lvl="1"/>
            <a:r>
              <a:rPr lang="en-US" dirty="0"/>
              <a:t>What is power and why does it matter?</a:t>
            </a:r>
          </a:p>
          <a:p>
            <a:pPr lvl="1"/>
            <a:r>
              <a:rPr lang="en-US" dirty="0"/>
              <a:t>How can you get more power?</a:t>
            </a:r>
          </a:p>
          <a:p>
            <a:pPr lvl="1"/>
            <a:r>
              <a:rPr lang="en-US" dirty="0"/>
              <a:t>Approaches to sample size planning</a:t>
            </a:r>
          </a:p>
          <a:p>
            <a:r>
              <a:rPr lang="en-CA" dirty="0"/>
              <a:t>Power Analysis </a:t>
            </a:r>
            <a:r>
              <a:rPr lang="en-US" dirty="0"/>
              <a:t>Walkthrough</a:t>
            </a:r>
          </a:p>
          <a:p>
            <a:r>
              <a:rPr lang="en-US" dirty="0"/>
              <a:t>Questions/Discussion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179D2-3266-0B56-B3F1-090BD231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9832-FEED-DC4F-699C-3E234C1E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True Effect: d = 0.3, n = 200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58EE8-03E7-C66B-6CBB-E05D6065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50" y="1701395"/>
            <a:ext cx="7904008" cy="49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FC26-3A29-995B-3DE8-89377C5A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 Size Inflation Increases Under Low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F8562-87B3-1850-5DB8-319332BE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617" y="2747564"/>
            <a:ext cx="5085447" cy="3170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502D1-DC48-F045-2CCA-0D1D38A2B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37" y="2718471"/>
            <a:ext cx="5594926" cy="3331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96025-F906-8E13-A8FD-39AE7D5FA804}"/>
              </a:ext>
            </a:extLst>
          </p:cNvPr>
          <p:cNvSpPr txBox="1"/>
          <p:nvPr/>
        </p:nvSpPr>
        <p:spPr>
          <a:xfrm>
            <a:off x="-23470" y="1518142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Low Power </a:t>
            </a:r>
          </a:p>
          <a:p>
            <a:pPr algn="ctr"/>
            <a:r>
              <a:rPr lang="en-CA" sz="2400" dirty="0"/>
              <a:t>Observed effect after publication bias: </a:t>
            </a:r>
          </a:p>
          <a:p>
            <a:pPr algn="ctr"/>
            <a:r>
              <a:rPr lang="en-CA" sz="2400" dirty="0"/>
              <a:t>d = 0.67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07057-EE9C-44BF-7394-1B64770D4910}"/>
              </a:ext>
            </a:extLst>
          </p:cNvPr>
          <p:cNvSpPr txBox="1"/>
          <p:nvPr/>
        </p:nvSpPr>
        <p:spPr>
          <a:xfrm>
            <a:off x="6497444" y="1547235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High Power </a:t>
            </a:r>
          </a:p>
          <a:p>
            <a:pPr algn="ctr"/>
            <a:r>
              <a:rPr lang="en-CA" sz="2400" dirty="0"/>
              <a:t>Observed effect after publication bias:</a:t>
            </a:r>
          </a:p>
          <a:p>
            <a:pPr algn="ctr"/>
            <a:r>
              <a:rPr lang="en-CA" sz="2400" dirty="0"/>
              <a:t> d = 0.4)</a:t>
            </a:r>
          </a:p>
        </p:txBody>
      </p:sp>
    </p:spTree>
    <p:extLst>
      <p:ext uri="{BB962C8B-B14F-4D97-AF65-F5344CB8AC3E}">
        <p14:creationId xmlns:p14="http://schemas.microsoft.com/office/powerpoint/2010/main" val="76599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3868-ECDC-4A50-807C-0DAFB0C6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9554-1F9D-42E0-9D19-F909718402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Increase sample size</a:t>
            </a:r>
          </a:p>
          <a:p>
            <a:r>
              <a:rPr lang="en-US" dirty="0"/>
              <a:t>Effect size</a:t>
            </a:r>
          </a:p>
          <a:p>
            <a:pPr lvl="1"/>
            <a:r>
              <a:rPr lang="en-US" dirty="0"/>
              <a:t>Study big effects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11DC0-7D11-4101-B946-96F617165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89" b="12903"/>
          <a:stretch/>
        </p:blipFill>
        <p:spPr>
          <a:xfrm>
            <a:off x="8207492" y="1600200"/>
            <a:ext cx="3859132" cy="51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FC3F-B914-40EE-8F8D-930B6D51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effect size?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4F086-4BC1-4D1E-90E6-A7F6492199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600200"/>
                <a:ext cx="8813833" cy="4495800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sz="3200" dirty="0"/>
                  <a:t>A quantitative measure of the magnitude of a phenomenon</a:t>
                </a:r>
              </a:p>
              <a:p>
                <a:pPr lvl="1"/>
                <a:r>
                  <a:rPr lang="en-US" sz="3200" dirty="0"/>
                  <a:t>Many effect sizes look something like: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𝐸𝑥𝑝𝑙𝑎𝑖𝑛𝑒𝑑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𝑈𝑛𝑒𝑥𝑝𝑙𝑎𝑖𝑛𝑒𝑑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sz="3200" dirty="0"/>
                  <a:t>E.g. Difference between groups (e.g. Cohen’s </a:t>
                </a:r>
                <a:r>
                  <a:rPr lang="en-US" sz="3200" i="1" dirty="0"/>
                  <a:t>d)</a:t>
                </a:r>
                <a:endParaRPr lang="en-US" sz="32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𝐷𝑖𝑓𝑓𝑒𝑟𝑒𝑛𝑐𝑒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𝑏𝑒𝑡𝑤𝑒𝑒𝑛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𝑔𝑟𝑜𝑢𝑝𝑠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𝑤𝑖𝑡h𝑖𝑛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𝑔𝑟𝑜𝑢𝑝𝑠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lvl="2"/>
                <a:r>
                  <a:rPr lang="en-US" sz="3200" i="1" dirty="0"/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den>
                    </m:f>
                  </m:oMath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4F086-4BC1-4D1E-90E6-A7F649219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600200"/>
                <a:ext cx="8813833" cy="4495800"/>
              </a:xfrm>
              <a:blipFill>
                <a:blip r:embed="rId3"/>
                <a:stretch>
                  <a:fillRect t="-2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2A4D3C7-257C-44CD-ABBC-B0BFB2A6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7" t="47527" r="66326" b="43226"/>
          <a:stretch/>
        </p:blipFill>
        <p:spPr>
          <a:xfrm>
            <a:off x="8273629" y="1629912"/>
            <a:ext cx="3738749" cy="1511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E6547-EADF-47CF-9E3D-F8224E3F5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32" t="41720" r="67581" b="47097"/>
          <a:stretch/>
        </p:blipFill>
        <p:spPr>
          <a:xfrm>
            <a:off x="9396481" y="3171033"/>
            <a:ext cx="2615897" cy="1511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16B2A-750D-43D8-ADEC-9784E9F0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43" t="48583" r="60444" b="38065"/>
          <a:stretch/>
        </p:blipFill>
        <p:spPr>
          <a:xfrm>
            <a:off x="7475510" y="4900558"/>
            <a:ext cx="4087225" cy="16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96F1-3686-4455-A069-DBAE90FE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Increase E</a:t>
            </a:r>
            <a:r>
              <a:rPr lang="en-US" dirty="0" err="1"/>
              <a:t>ffect</a:t>
            </a:r>
            <a:r>
              <a:rPr lang="en-US" dirty="0"/>
              <a:t> </a:t>
            </a:r>
            <a:r>
              <a:rPr lang="en-CA" dirty="0"/>
              <a:t>S</a:t>
            </a:r>
            <a:r>
              <a:rPr lang="en-US" dirty="0" err="1"/>
              <a:t>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AC5198-5FDE-4FE2-B7BE-57E9E7793F3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600199"/>
                <a:ext cx="11910994" cy="58919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ffect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𝑓𝑓𝑒𝑟𝑒𝑛𝑐𝑒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𝑏𝑒𝑡𝑤𝑒𝑒𝑛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𝑔𝑟𝑜𝑢𝑝𝑠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𝑤𝑖𝑡h𝑖𝑛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𝑔𝑟𝑜𝑢𝑝𝑠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To increase effect size:</a:t>
                </a:r>
              </a:p>
              <a:p>
                <a:pPr lvl="1"/>
                <a:r>
                  <a:rPr lang="en-US" dirty="0"/>
                  <a:t>Increase the difference between the groups</a:t>
                </a:r>
              </a:p>
              <a:p>
                <a:pPr lvl="2"/>
                <a:r>
                  <a:rPr lang="en-US" dirty="0"/>
                  <a:t>In experiments, use strong manipulations</a:t>
                </a:r>
              </a:p>
              <a:p>
                <a:pPr lvl="1"/>
                <a:r>
                  <a:rPr lang="en-US" dirty="0"/>
                  <a:t>Decrease the random variation within the groups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AC5198-5FDE-4FE2-B7BE-57E9E7793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600199"/>
                <a:ext cx="11910994" cy="5891981"/>
              </a:xfrm>
              <a:blipFill>
                <a:blip r:embed="rId3"/>
                <a:stretch>
                  <a:fillRect l="-2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63E5-BBB2-45B0-ACD0-6F06496A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Decrease the random variation within the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0A4-8613-4436-8A89-C2772B6D40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measurement error</a:t>
            </a:r>
          </a:p>
          <a:p>
            <a:pPr lvl="1"/>
            <a:r>
              <a:rPr lang="en-US" dirty="0"/>
              <a:t>Use a validated, reliable measure</a:t>
            </a:r>
          </a:p>
          <a:p>
            <a:pPr lvl="1"/>
            <a:r>
              <a:rPr lang="en-US" dirty="0"/>
              <a:t>Multi-item scales generally give more precise measurement than single items</a:t>
            </a:r>
          </a:p>
          <a:p>
            <a:r>
              <a:rPr lang="en-US" dirty="0"/>
              <a:t>Control for</a:t>
            </a:r>
            <a:r>
              <a:rPr lang="en-CA" dirty="0"/>
              <a:t> </a:t>
            </a:r>
            <a:r>
              <a:rPr lang="en-US" dirty="0"/>
              <a:t>differences </a:t>
            </a:r>
            <a:r>
              <a:rPr lang="en-CA" dirty="0"/>
              <a:t>between groups</a:t>
            </a:r>
            <a:endParaRPr lang="en-US" dirty="0"/>
          </a:p>
          <a:p>
            <a:pPr lvl="1"/>
            <a:r>
              <a:rPr lang="en-US" dirty="0"/>
              <a:t>Should pre-register</a:t>
            </a:r>
          </a:p>
          <a:p>
            <a:pPr lvl="1"/>
            <a:r>
              <a:rPr lang="en-US" dirty="0"/>
              <a:t>Be careful what you control for (e.g. mediators, proxies; Wysocki et al., 2022)</a:t>
            </a:r>
          </a:p>
          <a:p>
            <a:pPr lvl="2"/>
            <a:r>
              <a:rPr lang="en-US" dirty="0"/>
              <a:t>Experiments: Measure covariates before manipulation</a:t>
            </a:r>
          </a:p>
          <a:p>
            <a:r>
              <a:rPr lang="en-US" dirty="0"/>
              <a:t>Use a repeated measures design</a:t>
            </a:r>
          </a:p>
          <a:p>
            <a:pPr lvl="1"/>
            <a:r>
              <a:rPr lang="en-US" dirty="0"/>
              <a:t> Power calculator: https://shiny.york.ac.uk/powercontours/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3868-ECDC-4A50-807C-0DAFB0C6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9554-1F9D-42E0-9D19-F909718402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6586826" cy="4495800"/>
          </a:xfrm>
        </p:spPr>
        <p:txBody>
          <a:bodyPr/>
          <a:lstStyle/>
          <a:p>
            <a:r>
              <a:rPr lang="en-US" dirty="0"/>
              <a:t>Increase sample size</a:t>
            </a:r>
          </a:p>
          <a:p>
            <a:r>
              <a:rPr lang="en-US" dirty="0"/>
              <a:t>Increase your effect size</a:t>
            </a:r>
          </a:p>
          <a:p>
            <a:r>
              <a:rPr lang="en-US" dirty="0"/>
              <a:t>Use direction tests when you have a directional hypothesis.</a:t>
            </a:r>
          </a:p>
          <a:p>
            <a:pPr lvl="1"/>
            <a:r>
              <a:rPr lang="en-US" dirty="0"/>
              <a:t>Pre-register</a:t>
            </a:r>
          </a:p>
          <a:p>
            <a:pPr lvl="1"/>
            <a:r>
              <a:rPr lang="en-US" dirty="0"/>
              <a:t>If direction of test is specified before data collection, using one-tailed test increases power and does not increase false positive rate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11DC0-7D11-4101-B946-96F617165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89" b="12903"/>
          <a:stretch/>
        </p:blipFill>
        <p:spPr>
          <a:xfrm>
            <a:off x="8207492" y="1600200"/>
            <a:ext cx="3859132" cy="51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CDE5-7FDC-E0AA-9E0C-D626B5D1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E685-D1F4-ADA2-DAB1-35A6057E7D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29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38D8-516B-0483-18E9-05C5CF94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Size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273FB-E083-B034-3BE0-F34205D587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 priori power analysis</a:t>
            </a:r>
          </a:p>
          <a:p>
            <a:pPr lvl="1"/>
            <a:r>
              <a:rPr lang="en-CA" dirty="0"/>
              <a:t>Solve for N, given alpha, power, and effect size</a:t>
            </a:r>
          </a:p>
          <a:p>
            <a:pPr lvl="1"/>
            <a:r>
              <a:rPr lang="en-CA" dirty="0"/>
              <a:t>How to determine effect size?</a:t>
            </a:r>
          </a:p>
          <a:p>
            <a:pPr lvl="2"/>
            <a:r>
              <a:rPr lang="en-CA" dirty="0"/>
              <a:t>Past Research? </a:t>
            </a:r>
          </a:p>
          <a:p>
            <a:pPr lvl="3"/>
            <a:r>
              <a:rPr lang="en-CA" dirty="0"/>
              <a:t>Publication bias inflates effect sizes</a:t>
            </a:r>
          </a:p>
          <a:p>
            <a:pPr lvl="3"/>
            <a:r>
              <a:rPr lang="en-CA" dirty="0"/>
              <a:t>Uncertainty around effect sizes</a:t>
            </a:r>
          </a:p>
          <a:p>
            <a:pPr lvl="4"/>
            <a:r>
              <a:rPr lang="en-CA" dirty="0"/>
              <a:t>Fabs package!</a:t>
            </a:r>
          </a:p>
        </p:txBody>
      </p:sp>
    </p:spTree>
    <p:extLst>
      <p:ext uri="{BB962C8B-B14F-4D97-AF65-F5344CB8AC3E}">
        <p14:creationId xmlns:p14="http://schemas.microsoft.com/office/powerpoint/2010/main" val="217635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51D9E-A193-CD98-75BA-759D4DADC2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88"/>
          <a:stretch/>
        </p:blipFill>
        <p:spPr>
          <a:xfrm>
            <a:off x="313629" y="1694941"/>
            <a:ext cx="2396118" cy="476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B7876-5E9F-D122-5823-95A68EDC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Size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6DEB-8FE7-5227-02D0-71E62BA9B1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37933" y="2228701"/>
            <a:ext cx="5444068" cy="1646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Past research found d = 0.7 so the effect is d = 0.7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C0132-DED3-5AB7-5952-AA1B7A5A86D7}"/>
              </a:ext>
            </a:extLst>
          </p:cNvPr>
          <p:cNvSpPr txBox="1"/>
          <p:nvPr/>
        </p:nvSpPr>
        <p:spPr>
          <a:xfrm>
            <a:off x="2937933" y="4503971"/>
            <a:ext cx="6316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3200" dirty="0"/>
              <a:t>Past research found d = 0.7 95% CI [0.2, 1.2], so the effect is probably between d = 0.2 and d = 1.2</a:t>
            </a:r>
          </a:p>
        </p:txBody>
      </p:sp>
    </p:spTree>
    <p:extLst>
      <p:ext uri="{BB962C8B-B14F-4D97-AF65-F5344CB8AC3E}">
        <p14:creationId xmlns:p14="http://schemas.microsoft.com/office/powerpoint/2010/main" val="42450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A2B1-09A3-4ACC-8EBB-E2C72858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6E329-F281-4186-8F2A-5505AB483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probability of detecting a true effect</a:t>
            </a:r>
          </a:p>
          <a:p>
            <a:pPr lvl="1"/>
            <a:r>
              <a:rPr lang="en-US" dirty="0"/>
              <a:t>80% power = 80% chance of correctly detecting a true effect</a:t>
            </a:r>
          </a:p>
          <a:p>
            <a:pPr lvl="1"/>
            <a:r>
              <a:rPr lang="en-US" dirty="0"/>
              <a:t>When an effect exists, power = the percentage of studies that generate a significant p-value</a:t>
            </a:r>
          </a:p>
          <a:p>
            <a:pPr lvl="1"/>
            <a:r>
              <a:rPr lang="en-US" dirty="0"/>
              <a:t>Power = 1-</a:t>
            </a:r>
            <a:r>
              <a:rPr lang="en-US" i="1" dirty="0"/>
              <a:t>B (B = </a:t>
            </a:r>
            <a:r>
              <a:rPr lang="en-US" dirty="0"/>
              <a:t>chance of a type two error)</a:t>
            </a:r>
          </a:p>
          <a:p>
            <a:pPr lvl="2"/>
            <a:r>
              <a:rPr lang="en-US" dirty="0"/>
              <a:t>Power is inversely related </a:t>
            </a:r>
            <a:r>
              <a:rPr lang="en-US" i="1" dirty="0"/>
              <a:t>B</a:t>
            </a:r>
          </a:p>
          <a:p>
            <a:pPr lvl="2"/>
            <a:r>
              <a:rPr lang="en-US" dirty="0"/>
              <a:t>Power ranges from 0-1 (probability), or 0-100%</a:t>
            </a:r>
          </a:p>
          <a:p>
            <a:pPr lvl="1"/>
            <a:r>
              <a:rPr lang="en-US" dirty="0"/>
              <a:t>Question: If there is no true effect, what is the level of statistical power? </a:t>
            </a:r>
          </a:p>
          <a:p>
            <a:pPr lvl="2"/>
            <a:r>
              <a:rPr lang="en-US" dirty="0"/>
              <a:t>If no effect, chance of correctly detecting an effect is 0, so power is 0</a:t>
            </a:r>
          </a:p>
        </p:txBody>
      </p:sp>
    </p:spTree>
    <p:extLst>
      <p:ext uri="{BB962C8B-B14F-4D97-AF65-F5344CB8AC3E}">
        <p14:creationId xmlns:p14="http://schemas.microsoft.com/office/powerpoint/2010/main" val="15255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482D4-923C-44F1-3604-F5BE4810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255A-179C-44F6-03E2-9D57B94D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Size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6F66-8C85-80D0-5AFD-182F651517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priori power analysis</a:t>
            </a:r>
          </a:p>
          <a:p>
            <a:pPr lvl="1"/>
            <a:r>
              <a:rPr lang="en-CA" dirty="0"/>
              <a:t>Solve for N, given alpha, power, and effect size</a:t>
            </a:r>
          </a:p>
          <a:p>
            <a:pPr lvl="1"/>
            <a:r>
              <a:rPr lang="en-CA" dirty="0"/>
              <a:t>How to determine effect size?</a:t>
            </a:r>
          </a:p>
          <a:p>
            <a:pPr lvl="2"/>
            <a:r>
              <a:rPr lang="en-CA" dirty="0"/>
              <a:t>Past Research?</a:t>
            </a:r>
          </a:p>
          <a:p>
            <a:pPr lvl="3"/>
            <a:r>
              <a:rPr lang="en-CA" dirty="0"/>
              <a:t>Publication bias inflates effect sizes</a:t>
            </a:r>
          </a:p>
          <a:p>
            <a:pPr lvl="3"/>
            <a:r>
              <a:rPr lang="en-CA" dirty="0"/>
              <a:t>Uncertainty around effect sizes</a:t>
            </a:r>
          </a:p>
          <a:p>
            <a:pPr lvl="4"/>
            <a:r>
              <a:rPr lang="en-CA" dirty="0"/>
              <a:t>Fabs package!</a:t>
            </a:r>
          </a:p>
          <a:p>
            <a:pPr lvl="4"/>
            <a:r>
              <a:rPr lang="en-CA" dirty="0"/>
              <a:t>Calculates expected statistical power: the proportion of significant results, given the specified sample size and alpha, across the distribution of plausible effect sizes. </a:t>
            </a:r>
          </a:p>
        </p:txBody>
      </p:sp>
    </p:spTree>
    <p:extLst>
      <p:ext uri="{BB962C8B-B14F-4D97-AF65-F5344CB8AC3E}">
        <p14:creationId xmlns:p14="http://schemas.microsoft.com/office/powerpoint/2010/main" val="3360816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6C43-455A-60F3-6D6C-36F323D6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9881-F599-A12C-15D5-7553EA36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Size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BE41-798C-3670-6A38-F262B0A901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 priori power analysis</a:t>
            </a:r>
          </a:p>
          <a:p>
            <a:pPr lvl="1"/>
            <a:r>
              <a:rPr lang="en-CA" dirty="0"/>
              <a:t>Solve for N, given alpha, power, and effect size</a:t>
            </a:r>
          </a:p>
          <a:p>
            <a:pPr lvl="1"/>
            <a:r>
              <a:rPr lang="en-CA" dirty="0"/>
              <a:t>How to determine effect size?</a:t>
            </a:r>
          </a:p>
          <a:p>
            <a:pPr lvl="2"/>
            <a:r>
              <a:rPr lang="en-CA" dirty="0"/>
              <a:t>Past Research?</a:t>
            </a:r>
          </a:p>
          <a:p>
            <a:pPr lvl="3"/>
            <a:r>
              <a:rPr lang="en-CA" dirty="0"/>
              <a:t>Publication bias inflates effect sizes</a:t>
            </a:r>
          </a:p>
          <a:p>
            <a:pPr lvl="3"/>
            <a:r>
              <a:rPr lang="en-CA" dirty="0"/>
              <a:t>Uncertainty around effect sizes</a:t>
            </a:r>
          </a:p>
          <a:p>
            <a:pPr lvl="4"/>
            <a:r>
              <a:rPr lang="en-CA" dirty="0"/>
              <a:t>Fabs package!</a:t>
            </a:r>
          </a:p>
          <a:p>
            <a:pPr lvl="2"/>
            <a:r>
              <a:rPr lang="en-CA" dirty="0"/>
              <a:t>Smallest Effect Size of Interest</a:t>
            </a:r>
          </a:p>
        </p:txBody>
      </p:sp>
    </p:spTree>
    <p:extLst>
      <p:ext uri="{BB962C8B-B14F-4D97-AF65-F5344CB8AC3E}">
        <p14:creationId xmlns:p14="http://schemas.microsoft.com/office/powerpoint/2010/main" val="1980417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0E83-3FC1-466B-B734-077E595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Power Analyses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B868-6BFC-4BB4-B70E-6E8301A0D7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Sensitivity: compute ES, given alpha, power, N</a:t>
            </a:r>
          </a:p>
          <a:p>
            <a:pPr lvl="1"/>
            <a:r>
              <a:rPr lang="en-US" dirty="0"/>
              <a:t>Often conducted following data collection (good way to justify power to reviewers)  </a:t>
            </a:r>
          </a:p>
          <a:p>
            <a:pPr lvl="2"/>
            <a:r>
              <a:rPr lang="en-US" dirty="0"/>
              <a:t>e.g. “given my n, what effect size would I be able to detect 80% of the time?”</a:t>
            </a:r>
          </a:p>
          <a:p>
            <a:pPr lvl="2"/>
            <a:r>
              <a:rPr lang="en-US" dirty="0"/>
              <a:t>I think this gives the most accurate understand of power after data collection. E.g. What size of effect could I expect to find with this 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0E83-3FC1-466B-B734-077E595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Power Analyses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B868-6BFC-4BB4-B70E-6E8301A0D7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161776" cy="5135880"/>
          </a:xfrm>
        </p:spPr>
        <p:txBody>
          <a:bodyPr>
            <a:normAutofit/>
          </a:bodyPr>
          <a:lstStyle/>
          <a:p>
            <a:r>
              <a:rPr lang="en-US" dirty="0"/>
              <a:t>Post‐</a:t>
            </a:r>
            <a:r>
              <a:rPr lang="en-US" sz="2800" dirty="0"/>
              <a:t>hoc: compute power, given alpha, N, ES</a:t>
            </a:r>
          </a:p>
          <a:p>
            <a:r>
              <a:rPr lang="en-US" sz="2800" dirty="0"/>
              <a:t>Can be useful prior to data collection. </a:t>
            </a:r>
          </a:p>
          <a:p>
            <a:pPr lvl="1"/>
            <a:r>
              <a:rPr lang="en-US" sz="2400" dirty="0"/>
              <a:t>E.g. “If I get 100 participants’ what power will I have to detect </a:t>
            </a:r>
            <a:r>
              <a:rPr lang="en-US" sz="2400" i="1" dirty="0"/>
              <a:t>d </a:t>
            </a:r>
            <a:r>
              <a:rPr lang="en-US" sz="2400" dirty="0"/>
              <a:t>= </a:t>
            </a:r>
            <a:r>
              <a:rPr lang="en-CA" sz="2400" dirty="0"/>
              <a:t>0</a:t>
            </a:r>
            <a:r>
              <a:rPr lang="en-US" sz="2400" dirty="0"/>
              <a:t>.</a:t>
            </a:r>
            <a:r>
              <a:rPr lang="en-CA" sz="2400" dirty="0"/>
              <a:t>2, </a:t>
            </a:r>
            <a:r>
              <a:rPr lang="en-CA" sz="2400" i="1" dirty="0"/>
              <a:t>d </a:t>
            </a:r>
            <a:r>
              <a:rPr lang="en-CA" sz="2400" dirty="0"/>
              <a:t>= 0.5, and </a:t>
            </a:r>
            <a:r>
              <a:rPr lang="en-CA" sz="2400" i="1" dirty="0"/>
              <a:t>d </a:t>
            </a:r>
            <a:r>
              <a:rPr lang="en-CA" sz="2400" dirty="0"/>
              <a:t>= 0.7?</a:t>
            </a:r>
            <a:r>
              <a:rPr lang="en-US" sz="2400" dirty="0"/>
              <a:t>”</a:t>
            </a:r>
          </a:p>
          <a:p>
            <a:pPr lvl="1"/>
            <a:r>
              <a:rPr lang="en-US" sz="2400" dirty="0"/>
              <a:t>May tell you whether or not to conduct a study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7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0E83-3FC1-466B-B734-077E595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Power Analyses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B868-6BFC-4BB4-B70E-6E8301A0D7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161776" cy="5135880"/>
          </a:xfrm>
        </p:spPr>
        <p:txBody>
          <a:bodyPr>
            <a:normAutofit/>
          </a:bodyPr>
          <a:lstStyle/>
          <a:p>
            <a:r>
              <a:rPr lang="en-US" dirty="0"/>
              <a:t>Post‐hoc: compute power, given alpha, N, ES</a:t>
            </a:r>
          </a:p>
          <a:p>
            <a:pPr lvl="1"/>
            <a:r>
              <a:rPr lang="en-US" sz="2400" dirty="0"/>
              <a:t>Sometimes used to calculate “observed power” following data collection</a:t>
            </a:r>
          </a:p>
          <a:p>
            <a:pPr lvl="2"/>
            <a:r>
              <a:rPr lang="en-US" sz="2400" dirty="0"/>
              <a:t>E.g. “The effect size in my study was X, how much power did I have significantly detect an effect of this size?”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A929-545E-4DA8-BC95-9BB4F1D3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hoc Power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6ADEC-68A0-4B55-AD26-69A186C71667}"/>
              </a:ext>
            </a:extLst>
          </p:cNvPr>
          <p:cNvPicPr/>
          <p:nvPr/>
        </p:nvPicPr>
        <p:blipFill rotWithShape="1">
          <a:blip r:embed="rId3"/>
          <a:srcRect l="10384" t="42841" r="62821" b="36650"/>
          <a:stretch/>
        </p:blipFill>
        <p:spPr bwMode="auto">
          <a:xfrm>
            <a:off x="167897" y="1592922"/>
            <a:ext cx="8732263" cy="2433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268ED-5F98-4610-92B2-2BBD00440852}"/>
              </a:ext>
            </a:extLst>
          </p:cNvPr>
          <p:cNvPicPr/>
          <p:nvPr/>
        </p:nvPicPr>
        <p:blipFill rotWithShape="1">
          <a:blip r:embed="rId4"/>
          <a:srcRect l="4042" t="66117" r="74744" b="22705"/>
          <a:stretch/>
        </p:blipFill>
        <p:spPr bwMode="auto">
          <a:xfrm>
            <a:off x="167897" y="4026090"/>
            <a:ext cx="8343133" cy="1661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F28E90-5DD2-4540-89C0-E23DAC8C597A}"/>
              </a:ext>
            </a:extLst>
          </p:cNvPr>
          <p:cNvSpPr/>
          <p:nvPr/>
        </p:nvSpPr>
        <p:spPr>
          <a:xfrm>
            <a:off x="3862316" y="3772469"/>
            <a:ext cx="3480179" cy="955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28EF1E-0F74-4907-ADDD-90BC792A6280}"/>
              </a:ext>
            </a:extLst>
          </p:cNvPr>
          <p:cNvSpPr/>
          <p:nvPr/>
        </p:nvSpPr>
        <p:spPr>
          <a:xfrm>
            <a:off x="2878085" y="5051263"/>
            <a:ext cx="1212377" cy="841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ABBD3-44ED-4BC6-8459-7ACC430426EA}"/>
              </a:ext>
            </a:extLst>
          </p:cNvPr>
          <p:cNvSpPr txBox="1"/>
          <p:nvPr/>
        </p:nvSpPr>
        <p:spPr>
          <a:xfrm>
            <a:off x="167897" y="5579125"/>
            <a:ext cx="1409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Basically just re-reporting the p-value in a different way!</a:t>
            </a:r>
          </a:p>
        </p:txBody>
      </p:sp>
    </p:spTree>
    <p:extLst>
      <p:ext uri="{BB962C8B-B14F-4D97-AF65-F5344CB8AC3E}">
        <p14:creationId xmlns:p14="http://schemas.microsoft.com/office/powerpoint/2010/main" val="12950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0E83-3FC1-466B-B734-077E595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Power Analyses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B868-6BFC-4BB4-B70E-6E8301A0D7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161776" cy="5135880"/>
          </a:xfrm>
        </p:spPr>
        <p:txBody>
          <a:bodyPr>
            <a:normAutofit/>
          </a:bodyPr>
          <a:lstStyle/>
          <a:p>
            <a:r>
              <a:rPr lang="en-US" dirty="0"/>
              <a:t>Post‐hoc: compute power, given alpha, N, ES</a:t>
            </a:r>
          </a:p>
          <a:p>
            <a:pPr lvl="1"/>
            <a:r>
              <a:rPr lang="en-US" sz="2400" dirty="0"/>
              <a:t>Sometimes used to calculate “observed power” following data collection</a:t>
            </a:r>
          </a:p>
          <a:p>
            <a:pPr lvl="2"/>
            <a:r>
              <a:rPr lang="en-US" sz="2400" dirty="0"/>
              <a:t>E.g. “The effect size in my study was X, how much power did I have significantly detect an effect of this size?” </a:t>
            </a:r>
          </a:p>
          <a:p>
            <a:pPr lvl="2"/>
            <a:r>
              <a:rPr lang="en-US" sz="2400" dirty="0"/>
              <a:t>Don’t do this!  (see </a:t>
            </a:r>
            <a:r>
              <a:rPr lang="en-US" sz="2400" dirty="0">
                <a:hlinkClick r:id="rId3"/>
              </a:rPr>
              <a:t>http://daniellakens.blogspot.com/2014/12/observed-power-and-what-to-do-if-your.html</a:t>
            </a:r>
            <a:r>
              <a:rPr lang="en-US" sz="2400" dirty="0"/>
              <a:t>) </a:t>
            </a:r>
          </a:p>
          <a:p>
            <a:pPr lvl="2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97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C431-6FD4-8C91-16AA-55590E0C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Alternative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AD77-8D75-E4F7-0568-A0DF41FA7C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44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911-B794-4C0F-B1E8-51C0DC04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Analyses/Optional Stopping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5996-7C6E-4FFB-A23F-6D101CA1D9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Sequential Analyses: </a:t>
            </a:r>
            <a:r>
              <a:rPr lang="en-US" dirty="0"/>
              <a:t>Analy</a:t>
            </a:r>
            <a:r>
              <a:rPr lang="en-CA" dirty="0"/>
              <a:t>sis of </a:t>
            </a:r>
            <a:r>
              <a:rPr lang="en-US" dirty="0"/>
              <a:t>data</a:t>
            </a:r>
            <a:r>
              <a:rPr lang="en-CA" dirty="0"/>
              <a:t> performed</a:t>
            </a:r>
            <a:r>
              <a:rPr lang="en-US" dirty="0"/>
              <a:t> at repeated points during data collection</a:t>
            </a:r>
            <a:endParaRPr lang="en-CA" dirty="0"/>
          </a:p>
          <a:p>
            <a:r>
              <a:rPr lang="en-US" dirty="0"/>
              <a:t>Decide whether to stop or continue data collection based on results</a:t>
            </a:r>
            <a:endParaRPr lang="en-CA" dirty="0"/>
          </a:p>
          <a:p>
            <a:r>
              <a:rPr lang="en-CA" dirty="0"/>
              <a:t>If performed correctly, does not lead to increased false positives!</a:t>
            </a:r>
          </a:p>
          <a:p>
            <a:pPr lvl="1"/>
            <a:r>
              <a:rPr lang="en-CA" dirty="0"/>
              <a:t>Number and timing of analysis </a:t>
            </a:r>
            <a:r>
              <a:rPr lang="en-US" dirty="0"/>
              <a:t>points typically </a:t>
            </a:r>
            <a:r>
              <a:rPr lang="en-CA" dirty="0"/>
              <a:t>need to be </a:t>
            </a:r>
            <a:r>
              <a:rPr lang="en-US" dirty="0"/>
              <a:t>specified</a:t>
            </a:r>
            <a:r>
              <a:rPr lang="en-CA" dirty="0"/>
              <a:t> prior to data collection</a:t>
            </a:r>
            <a:r>
              <a:rPr lang="en-US" dirty="0"/>
              <a:t> (pre-register)*</a:t>
            </a:r>
            <a:endParaRPr lang="en-CA" dirty="0"/>
          </a:p>
          <a:p>
            <a:pPr lvl="1"/>
            <a:r>
              <a:rPr lang="en-CA" dirty="0"/>
              <a:t>Need to correct alpha based on number of stopping points to account for repeated testing</a:t>
            </a:r>
          </a:p>
          <a:p>
            <a:pPr lvl="2"/>
            <a:r>
              <a:rPr lang="en-CA" dirty="0"/>
              <a:t>Analogous to correcting for multiple comparisons (in fact, you can use a Bonferroni correction for sequential analyses!)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21C0E-7C2F-2E17-C1CC-9F43233A4627}"/>
              </a:ext>
            </a:extLst>
          </p:cNvPr>
          <p:cNvSpPr txBox="1"/>
          <p:nvPr/>
        </p:nvSpPr>
        <p:spPr>
          <a:xfrm>
            <a:off x="113719" y="6260068"/>
            <a:ext cx="1256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debate about this, see: </a:t>
            </a:r>
            <a:r>
              <a:rPr lang="en-US" dirty="0" err="1"/>
              <a:t>Lakens</a:t>
            </a:r>
            <a:r>
              <a:rPr lang="en-US" dirty="0"/>
              <a:t>, D., </a:t>
            </a:r>
            <a:r>
              <a:rPr lang="en-US" dirty="0" err="1"/>
              <a:t>Pahlke</a:t>
            </a:r>
            <a:r>
              <a:rPr lang="en-US" dirty="0"/>
              <a:t>, F., &amp; Wassmer, G. (2021). Group sequential designs: A tutorial. </a:t>
            </a:r>
            <a:r>
              <a:rPr lang="en-US" i="1" dirty="0"/>
              <a:t>preprint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7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589F-9FD5-4D80-669B-87C5CF20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Analyses/Optional Stopping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BE2D-AC43-5F84-E32C-F63B755E74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Example: Researcher wants to examine the data twice, once when half of the data have been collected and once when data collection is finished. She uses a Pocock (1977) adjustment. </a:t>
            </a:r>
          </a:p>
          <a:p>
            <a:pPr lvl="1"/>
            <a:r>
              <a:rPr lang="en-CA" dirty="0"/>
              <a:t>T1 (50% of data collected): alpha = .0294 </a:t>
            </a:r>
          </a:p>
          <a:p>
            <a:pPr lvl="2"/>
            <a:r>
              <a:rPr lang="en-CA" dirty="0"/>
              <a:t>After collecting 50% of the data, if p&lt;.0294, the researcher may stop and conclude that there is significant evidence for the hypothesis</a:t>
            </a:r>
          </a:p>
          <a:p>
            <a:pPr lvl="1"/>
            <a:r>
              <a:rPr lang="en-CA" dirty="0"/>
              <a:t>T2 (100% of data collected): alpha = .0294  </a:t>
            </a:r>
          </a:p>
          <a:p>
            <a:pPr lvl="2"/>
            <a:r>
              <a:rPr lang="en-CA" dirty="0"/>
              <a:t>If, after collecting all the data, if p&lt; .0294, the researcher can conclude that there is significant evidence for the hypothesis.</a:t>
            </a:r>
          </a:p>
          <a:p>
            <a:pPr lvl="2"/>
            <a:r>
              <a:rPr lang="en-CA" dirty="0"/>
              <a:t>Overall alpha across the whole study is .05 </a:t>
            </a:r>
          </a:p>
          <a:p>
            <a:pPr lvl="2"/>
            <a:r>
              <a:rPr lang="en-CA" dirty="0"/>
              <a:t>Compare to Bonferroni (.05/2 = .025 at each analysis point)</a:t>
            </a:r>
          </a:p>
          <a:p>
            <a:pPr lvl="2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00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3117-DFD8-4EF1-9E14-973BD3FC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6AFA-CDC4-4213-A004-D6A05CACCE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Power is a function of 3 things:</a:t>
            </a:r>
          </a:p>
          <a:p>
            <a:pPr lvl="1"/>
            <a:r>
              <a:rPr lang="en-US" dirty="0"/>
              <a:t>N (larger n, more power)</a:t>
            </a:r>
          </a:p>
          <a:p>
            <a:pPr lvl="1"/>
            <a:r>
              <a:rPr lang="en-US" dirty="0"/>
              <a:t>Effect size (larger effect, more power)</a:t>
            </a:r>
          </a:p>
          <a:p>
            <a:pPr lvl="1"/>
            <a:r>
              <a:rPr lang="en-US" dirty="0"/>
              <a:t>Alpha (higher alpha, more power)</a:t>
            </a:r>
          </a:p>
          <a:p>
            <a:r>
              <a:rPr lang="en-US" dirty="0"/>
              <a:t>Power, effect size, sample size, alpha</a:t>
            </a:r>
          </a:p>
          <a:p>
            <a:pPr lvl="1"/>
            <a:r>
              <a:rPr lang="en-US" dirty="0"/>
              <a:t>If you have any 3, you can find the 4th</a:t>
            </a:r>
          </a:p>
        </p:txBody>
      </p:sp>
    </p:spTree>
    <p:extLst>
      <p:ext uri="{BB962C8B-B14F-4D97-AF65-F5344CB8AC3E}">
        <p14:creationId xmlns:p14="http://schemas.microsoft.com/office/powerpoint/2010/main" val="41939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9C2E-F56F-450F-BF42-A19B59FA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Sequential/Interim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B42E6-C765-4D71-8C6C-F4A9D49EB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0" t="24826" r="62052" b="11493"/>
          <a:stretch/>
        </p:blipFill>
        <p:spPr>
          <a:xfrm>
            <a:off x="580857" y="1676670"/>
            <a:ext cx="8072490" cy="4626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52F948-4B7B-FBF9-6940-0B1C45E8AC1E}"/>
              </a:ext>
            </a:extLst>
          </p:cNvPr>
          <p:cNvSpPr txBox="1"/>
          <p:nvPr/>
        </p:nvSpPr>
        <p:spPr>
          <a:xfrm>
            <a:off x="209549" y="6467959"/>
            <a:ext cx="11772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Lakens</a:t>
            </a:r>
            <a:r>
              <a:rPr lang="en-US" sz="1600" dirty="0"/>
              <a:t>, D. (2014). Performing high-powered studies efficiently with sequential analyses. </a:t>
            </a:r>
            <a:r>
              <a:rPr lang="fr-FR" sz="1600" i="1" dirty="0" err="1"/>
              <a:t>European</a:t>
            </a:r>
            <a:r>
              <a:rPr lang="fr-FR" sz="1600" i="1" dirty="0"/>
              <a:t> Journal of Social Psychology</a:t>
            </a:r>
            <a:r>
              <a:rPr lang="fr-FR" sz="1600" dirty="0"/>
              <a:t>, 44, 701–710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9468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33ABF-F291-6298-9C37-3354D7CD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0AED-726E-FE60-4E97-B85E0FBA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Sequential/Interim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D357-E13C-99C1-5090-42817E4A11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27909"/>
            <a:ext cx="10871200" cy="4495800"/>
          </a:xfrm>
        </p:spPr>
        <p:txBody>
          <a:bodyPr>
            <a:normAutofit/>
          </a:bodyPr>
          <a:lstStyle/>
          <a:p>
            <a:r>
              <a:rPr lang="en-US" dirty="0"/>
              <a:t>Warning! If you stop early:</a:t>
            </a:r>
          </a:p>
          <a:p>
            <a:pPr lvl="1"/>
            <a:r>
              <a:rPr lang="en-US" dirty="0"/>
              <a:t>Effect sizes are positively biased</a:t>
            </a:r>
          </a:p>
          <a:p>
            <a:pPr lvl="1"/>
            <a:r>
              <a:rPr lang="en-US" dirty="0"/>
              <a:t>Confidence intervals around your effect size will be large</a:t>
            </a:r>
          </a:p>
          <a:p>
            <a:r>
              <a:rPr lang="en-US" dirty="0"/>
              <a:t>Probably best suited for when you are most interested in whether or not an effect exists, rather than when you want to precisely estimate an effect size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911-B794-4C0F-B1E8-51C0DC04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Approaches to Sample Size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5996-7C6E-4FFB-A23F-6D101CA1D9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of parameter estimate </a:t>
            </a:r>
          </a:p>
          <a:p>
            <a:pPr lvl="1"/>
            <a:r>
              <a:rPr lang="en-US" dirty="0"/>
              <a:t>Determine sample size based on a desired level of accuracy to detect some parameter</a:t>
            </a:r>
          </a:p>
          <a:p>
            <a:pPr lvl="1"/>
            <a:r>
              <a:rPr lang="en-US" dirty="0"/>
              <a:t>Useful if you aren’t comparing groups (although it can be used when comparing groups as well!)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4C73C-1F82-4911-BD27-27D30E129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1" t="16866" r="60261" b="13880"/>
          <a:stretch/>
        </p:blipFill>
        <p:spPr>
          <a:xfrm>
            <a:off x="816864" y="-9508"/>
            <a:ext cx="10538073" cy="68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16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3C28-920A-BEFD-F5C1-9ED1F06D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Complex Cases: SEM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D035-3798-503D-76F2-A84FB26F70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Pilot data can be really useful</a:t>
            </a:r>
          </a:p>
          <a:p>
            <a:r>
              <a:rPr lang="en-CA" dirty="0"/>
              <a:t>Many tools for SEM power, most calculate power for comparison of hypothesized model to null model (e.g. </a:t>
            </a:r>
            <a:r>
              <a:rPr lang="en-CA" dirty="0" err="1"/>
              <a:t>lavaan</a:t>
            </a:r>
            <a:r>
              <a:rPr lang="en-CA" dirty="0"/>
              <a:t> R package)</a:t>
            </a:r>
          </a:p>
          <a:p>
            <a:r>
              <a:rPr lang="en-CA" dirty="0"/>
              <a:t>Tutorial for calculating power for a specific pathway in an SEM model:</a:t>
            </a:r>
          </a:p>
          <a:p>
            <a:pPr lvl="1"/>
            <a:r>
              <a:rPr lang="en-US" dirty="0">
                <a:latin typeface="+mj-lt"/>
              </a:rPr>
              <a:t>Wang, Y. A., &amp; </a:t>
            </a:r>
            <a:r>
              <a:rPr lang="en-US" dirty="0" err="1">
                <a:latin typeface="+mj-lt"/>
              </a:rPr>
              <a:t>Rhemtulla</a:t>
            </a:r>
            <a:r>
              <a:rPr lang="en-US" dirty="0">
                <a:latin typeface="+mj-lt"/>
              </a:rPr>
              <a:t>, M. (2021). Power analysis for parameter estimation in structural equation modeling: A discussion and tutorial. Advances in Methods and Practices in Psychological Science, 4(1)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469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1351-629F-4DBF-9330-3B8377B9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0BB9-7E4A-4FE1-9ADA-65DA0DD5BE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77896"/>
            <a:ext cx="8967860" cy="5280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Lakens</a:t>
            </a:r>
            <a:r>
              <a:rPr lang="en-US" sz="1800" dirty="0"/>
              <a:t>, D., &amp; Evers, E. R. (2014). Sailing from the seas of chaos into the corridor of stability: Practical recommendations to increase the informational value of studies. </a:t>
            </a:r>
            <a:r>
              <a:rPr lang="en-US" sz="1800" i="1" dirty="0"/>
              <a:t>Perspectives on Psychological Science, 9(3), </a:t>
            </a:r>
            <a:r>
              <a:rPr lang="en-US" sz="1800" dirty="0"/>
              <a:t>278-292.</a:t>
            </a:r>
          </a:p>
          <a:p>
            <a:pPr marL="0" indent="0">
              <a:buNone/>
            </a:pPr>
            <a:r>
              <a:rPr lang="en-US" sz="1800" dirty="0"/>
              <a:t>Kenny, D. A., &amp; Judd, C. M. (2017). The Unappreciated Heterogeneity of Effect Sizes: Implications for Power, Precision, Planning of Research, and Replication.</a:t>
            </a:r>
          </a:p>
          <a:p>
            <a:pPr marL="0" indent="0">
              <a:buNone/>
            </a:pPr>
            <a:r>
              <a:rPr lang="en-US" sz="1800" dirty="0" err="1"/>
              <a:t>Schönbrodt</a:t>
            </a:r>
            <a:r>
              <a:rPr lang="en-US" sz="1800" dirty="0"/>
              <a:t>, F. D., &amp; </a:t>
            </a:r>
            <a:r>
              <a:rPr lang="en-US" sz="1800" dirty="0" err="1"/>
              <a:t>Perugini</a:t>
            </a:r>
            <a:r>
              <a:rPr lang="en-US" sz="1800" dirty="0"/>
              <a:t>, M. (2013). At what sample size do correlations stabilize?. </a:t>
            </a:r>
            <a:r>
              <a:rPr lang="en-US" sz="1800" i="1" dirty="0"/>
              <a:t>Journal of Research in Personality</a:t>
            </a:r>
            <a:r>
              <a:rPr lang="en-US" sz="1800" dirty="0"/>
              <a:t>, </a:t>
            </a:r>
            <a:r>
              <a:rPr lang="en-US" sz="1800" i="1" dirty="0"/>
              <a:t>47</a:t>
            </a:r>
            <a:r>
              <a:rPr lang="en-US" sz="1800" dirty="0"/>
              <a:t>(5), 609-612. </a:t>
            </a:r>
          </a:p>
          <a:p>
            <a:pPr marL="0" indent="0">
              <a:buNone/>
            </a:pPr>
            <a:r>
              <a:rPr lang="en-US" sz="1800" dirty="0"/>
              <a:t>Baker, D. H., </a:t>
            </a:r>
            <a:r>
              <a:rPr lang="en-US" sz="1800" dirty="0" err="1"/>
              <a:t>Vilidaite</a:t>
            </a:r>
            <a:r>
              <a:rPr lang="en-US" sz="1800" dirty="0"/>
              <a:t>, G., </a:t>
            </a:r>
            <a:r>
              <a:rPr lang="en-US" sz="1800" dirty="0" err="1"/>
              <a:t>Lygo</a:t>
            </a:r>
            <a:r>
              <a:rPr lang="en-US" sz="1800" dirty="0"/>
              <a:t>, F. A., Smith, A. K., Flack, T. R., Gouws, A. D., &amp; Andrews, T. J. (2019). Power contours: </a:t>
            </a:r>
            <a:r>
              <a:rPr lang="en-US" sz="1800" dirty="0" err="1"/>
              <a:t>optimising</a:t>
            </a:r>
            <a:r>
              <a:rPr lang="en-US" sz="1800" dirty="0"/>
              <a:t> sample size and precision in experimental psychology and human neuroscience. </a:t>
            </a:r>
            <a:r>
              <a:rPr lang="en-US" sz="1800" i="1" dirty="0" err="1"/>
              <a:t>arXiv</a:t>
            </a:r>
            <a:r>
              <a:rPr lang="en-US" sz="1800" i="1" dirty="0"/>
              <a:t> preprint arXiv:1902.06122</a:t>
            </a:r>
            <a:r>
              <a:rPr lang="en-US" sz="1800" dirty="0"/>
              <a:t>.</a:t>
            </a:r>
            <a:endParaRPr lang="en-CA" sz="1800" dirty="0"/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Wysocki, A. C., Lawson, K. M., &amp; </a:t>
            </a:r>
            <a:r>
              <a:rPr lang="en-US" sz="1800" dirty="0" err="1">
                <a:latin typeface="+mj-lt"/>
              </a:rPr>
              <a:t>Rhemtulla</a:t>
            </a:r>
            <a:r>
              <a:rPr lang="en-US" sz="1800" dirty="0">
                <a:latin typeface="+mj-lt"/>
              </a:rPr>
              <a:t>, M. (2022). Statistical control requires causal justification. Advances in Methods and Practices in Psychological Science, 5(2), 25152459221095823.</a:t>
            </a:r>
          </a:p>
          <a:p>
            <a:pPr marL="0" indent="0">
              <a:buNone/>
            </a:pPr>
            <a:r>
              <a:rPr lang="en-US" sz="1800" b="0" i="0" dirty="0" err="1">
                <a:solidFill>
                  <a:srgbClr val="222222"/>
                </a:solidFill>
                <a:effectLst/>
                <a:latin typeface="+mj-lt"/>
              </a:rPr>
              <a:t>Saccenti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j-lt"/>
              </a:rPr>
              <a:t>, E., Hendriks, M. H., &amp;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+mj-lt"/>
              </a:rPr>
              <a:t>Smilde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j-lt"/>
              </a:rPr>
              <a:t>, A. K. (2020). Corruption of the Pearson correlation coefficient by measurement error and its estimation, bias, and correction under different error models.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+mj-lt"/>
              </a:rPr>
              <a:t>Scientific reports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j-lt"/>
              </a:rPr>
              <a:t>,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+mj-lt"/>
              </a:rPr>
              <a:t>10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+mj-lt"/>
              </a:rPr>
              <a:t>(1), 438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800" dirty="0"/>
          </a:p>
        </p:txBody>
      </p:sp>
      <p:pic>
        <p:nvPicPr>
          <p:cNvPr id="1026" name="Picture 2" descr="Image result for cohen power analysis">
            <a:extLst>
              <a:ext uri="{FF2B5EF4-FFF2-40B4-BE49-F238E27FC236}">
                <a16:creationId xmlns:a16="http://schemas.microsoft.com/office/drawing/2014/main" id="{D27918FA-B72F-4C69-ABEE-D93042C0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59" y="0"/>
            <a:ext cx="29908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6815-BDC4-49C3-B3E3-BADC08AA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Power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1DA7-DEB1-4C10-AB71-B137332420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Low statistical power</a:t>
            </a:r>
          </a:p>
          <a:p>
            <a:pPr lvl="1"/>
            <a:r>
              <a:rPr lang="en-US" dirty="0"/>
              <a:t>Increases the chance of missing a true effect (type 2 error)</a:t>
            </a:r>
          </a:p>
          <a:p>
            <a:pPr lvl="1"/>
            <a:r>
              <a:rPr lang="en-US" sz="2400" dirty="0"/>
              <a:t>Increases the chance </a:t>
            </a:r>
            <a:r>
              <a:rPr lang="en-CA" sz="2400" dirty="0"/>
              <a:t>that a finding is </a:t>
            </a:r>
            <a:r>
              <a:rPr lang="en-US" sz="2400" dirty="0"/>
              <a:t>a false positive (type 1 error)</a:t>
            </a:r>
          </a:p>
          <a:p>
            <a:pPr lvl="2"/>
            <a:r>
              <a:rPr lang="en-US" sz="2400" dirty="0"/>
              <a:t>Studies with low power have low positive predictive value (PPV)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CC5BE-FA76-46C1-BEA5-7388CBA6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Predictive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4900-F367-4284-A274-5B06D12ACA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PPV - probability that a ‘positive’ research finding reflects a true effect (that is, the finding is a true positive). </a:t>
            </a:r>
          </a:p>
          <a:p>
            <a:pPr lvl="1"/>
            <a:r>
              <a:rPr lang="en-US" sz="2800" dirty="0"/>
              <a:t>Depends on </a:t>
            </a:r>
          </a:p>
          <a:p>
            <a:pPr lvl="2"/>
            <a:r>
              <a:rPr lang="en-US" sz="2800" dirty="0"/>
              <a:t>the prior probability of an effect being true before doing the study</a:t>
            </a:r>
          </a:p>
          <a:p>
            <a:pPr lvl="2"/>
            <a:r>
              <a:rPr lang="en-US" sz="2800" dirty="0"/>
              <a:t>statistical power of the study</a:t>
            </a:r>
          </a:p>
          <a:p>
            <a:pPr lvl="2"/>
            <a:r>
              <a:rPr lang="en-US" sz="2800" dirty="0"/>
              <a:t>level of statistical significance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754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5535341"/>
              </p:ext>
            </p:extLst>
          </p:nvPr>
        </p:nvGraphicFramePr>
        <p:xfrm>
          <a:off x="817563" y="1600200"/>
          <a:ext cx="108705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 (</a:t>
                      </a:r>
                      <a:r>
                        <a:rPr lang="en-US" sz="2800" i="1" dirty="0"/>
                        <a:t>p </a:t>
                      </a:r>
                      <a:r>
                        <a:rPr lang="en-US" sz="2800" i="0" dirty="0"/>
                        <a:t>&lt;.05)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Chance of incorrectly identifying a null effect (false positive)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Chance of finding a true positive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Non-significant finding (</a:t>
                      </a:r>
                      <a:r>
                        <a:rPr lang="en-US" sz="2800" i="1" dirty="0"/>
                        <a:t>p </a:t>
                      </a:r>
                      <a:r>
                        <a:rPr lang="en-US" sz="2800" i="0" dirty="0"/>
                        <a:t>&lt;.05)</a:t>
                      </a:r>
                      <a:endParaRPr lang="en-US" sz="2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Chance of not identifying a null effect (True negative)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Chance of missing a real effect (false negative)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5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4263473"/>
              </p:ext>
            </p:extLst>
          </p:nvPr>
        </p:nvGraphicFramePr>
        <p:xfrm>
          <a:off x="817563" y="1600200"/>
          <a:ext cx="10870500" cy="501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 (</a:t>
                      </a:r>
                      <a:r>
                        <a:rPr lang="en-US" sz="2800" i="1" dirty="0"/>
                        <a:t>p </a:t>
                      </a:r>
                      <a:r>
                        <a:rPr lang="en-US" sz="2800" i="0" dirty="0"/>
                        <a:t>&lt;.05)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 = chance of null effect *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= chance effect is real * power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Non-significant finding (</a:t>
                      </a:r>
                      <a:r>
                        <a:rPr lang="en-US" sz="2800" i="1" dirty="0"/>
                        <a:t>p </a:t>
                      </a:r>
                      <a:r>
                        <a:rPr lang="en-US" sz="2800" i="0" dirty="0"/>
                        <a:t>&lt;.05)</a:t>
                      </a:r>
                      <a:endParaRPr lang="en-US" sz="2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True negative = chance of null effect * (1-alpha)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negative = chance effect is real * (1-power, aka. </a:t>
                      </a:r>
                      <a:r>
                        <a:rPr lang="en-US" sz="2800" i="1" dirty="0"/>
                        <a:t>B</a:t>
                      </a:r>
                      <a:r>
                        <a:rPr lang="en-US" sz="28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3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0AC-A7D1-492B-B898-A894F35C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chance of true effect, 80% power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B3B321-E79E-485B-8119-EE7DC11292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7026092"/>
              </p:ext>
            </p:extLst>
          </p:nvPr>
        </p:nvGraphicFramePr>
        <p:xfrm>
          <a:off x="817563" y="1600200"/>
          <a:ext cx="10870500" cy="516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500">
                  <a:extLst>
                    <a:ext uri="{9D8B030D-6E8A-4147-A177-3AD203B41FA5}">
                      <a16:colId xmlns:a16="http://schemas.microsoft.com/office/drawing/2014/main" val="2631064811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304362388"/>
                    </a:ext>
                  </a:extLst>
                </a:gridCol>
                <a:gridCol w="3623500">
                  <a:extLst>
                    <a:ext uri="{9D8B030D-6E8A-4147-A177-3AD203B41FA5}">
                      <a16:colId xmlns:a16="http://schemas.microsoft.com/office/drawing/2014/main" val="1650055235"/>
                    </a:ext>
                  </a:extLst>
                </a:gridCol>
              </a:tblGrid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Null hypothesis is true (there is no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Alternative hypothesis is true (there is an effect)</a:t>
                      </a:r>
                    </a:p>
                    <a:p>
                      <a:pPr algn="ctr"/>
                      <a:r>
                        <a:rPr lang="en-US" sz="2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34612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Significant 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5%*50% = 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positive </a:t>
                      </a:r>
                    </a:p>
                    <a:p>
                      <a:pPr algn="ctr"/>
                      <a:r>
                        <a:rPr lang="en-US" sz="2800" dirty="0"/>
                        <a:t>80%*50% =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4155"/>
                  </a:ext>
                </a:extLst>
              </a:tr>
              <a:tr h="156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Non-significant 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True negative</a:t>
                      </a:r>
                    </a:p>
                    <a:p>
                      <a:pPr algn="ctr"/>
                      <a:r>
                        <a:rPr lang="en-US" sz="2800" dirty="0"/>
                        <a:t>95%*50% = 47.5%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20%*50% = 10%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37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2532</Words>
  <Application>Microsoft Office PowerPoint</Application>
  <PresentationFormat>Widescreen</PresentationFormat>
  <Paragraphs>374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Empowering Your Research: A Hands-On Workshop on Statistical Power and Power Analysis</vt:lpstr>
      <vt:lpstr>Overview</vt:lpstr>
      <vt:lpstr>What is Power? </vt:lpstr>
      <vt:lpstr>What is Power?</vt:lpstr>
      <vt:lpstr>Why Does Power Matter?</vt:lpstr>
      <vt:lpstr>Positive Predictive Value</vt:lpstr>
      <vt:lpstr>PowerPoint Presentation</vt:lpstr>
      <vt:lpstr>PowerPoint Presentation</vt:lpstr>
      <vt:lpstr>50% chance of true effect, 80% power</vt:lpstr>
      <vt:lpstr>50% chance of true effect, 80% power</vt:lpstr>
      <vt:lpstr>50% chance of true effect, 20% power</vt:lpstr>
      <vt:lpstr>50% chance of true effect, 20% power</vt:lpstr>
      <vt:lpstr>20% chance of true effect, 20% power</vt:lpstr>
      <vt:lpstr>20% chance of true effect, 20% power</vt:lpstr>
      <vt:lpstr>Shiny app to calculate PPV</vt:lpstr>
      <vt:lpstr>Why Does Power Matter?</vt:lpstr>
      <vt:lpstr>True Effect: d = 0.3, n = 60</vt:lpstr>
      <vt:lpstr>True Effect: d = 0.3, n = 60</vt:lpstr>
      <vt:lpstr>True Effect: d = 0.3, n = 200</vt:lpstr>
      <vt:lpstr>True Effect: d = 0.3, n = 200</vt:lpstr>
      <vt:lpstr>Effect Size Inflation Increases Under Low Power</vt:lpstr>
      <vt:lpstr>How to get more power?</vt:lpstr>
      <vt:lpstr>What is an effect size?</vt:lpstr>
      <vt:lpstr>How to Increase Effect Size</vt:lpstr>
      <vt:lpstr>Decrease the random variation within the groups </vt:lpstr>
      <vt:lpstr>How to get more power?</vt:lpstr>
      <vt:lpstr>Power Analyses</vt:lpstr>
      <vt:lpstr>Sample Size Determination</vt:lpstr>
      <vt:lpstr>Sample Size Determination</vt:lpstr>
      <vt:lpstr>Sample Size Determination</vt:lpstr>
      <vt:lpstr>Sample Size Determination</vt:lpstr>
      <vt:lpstr>Other Types of Power Analyses </vt:lpstr>
      <vt:lpstr>Types of Power Analyses </vt:lpstr>
      <vt:lpstr>Types of Power Analyses </vt:lpstr>
      <vt:lpstr>Power hoc Power </vt:lpstr>
      <vt:lpstr>Types of Power Analyses </vt:lpstr>
      <vt:lpstr>Alternative Approaches</vt:lpstr>
      <vt:lpstr>Sequential Analyses/Optional Stopping</vt:lpstr>
      <vt:lpstr>Sequential Analyses/Optional Stopping</vt:lpstr>
      <vt:lpstr>Sequential/Interim Analysis</vt:lpstr>
      <vt:lpstr>Sequential/Interim Analysis</vt:lpstr>
      <vt:lpstr>Alternative Approaches to Sample Size Planning</vt:lpstr>
      <vt:lpstr>PowerPoint Presentation</vt:lpstr>
      <vt:lpstr>More Complex Cases: SEM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2025-02-22T18:13:22Z</dcterms:created>
  <dcterms:modified xsi:type="dcterms:W3CDTF">2025-02-22T18:13:32Z</dcterms:modified>
</cp:coreProperties>
</file>